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6" r:id="rId5"/>
    <p:sldId id="257" r:id="rId6"/>
    <p:sldId id="261" r:id="rId7"/>
    <p:sldId id="291" r:id="rId8"/>
    <p:sldId id="314" r:id="rId9"/>
    <p:sldId id="313" r:id="rId10"/>
    <p:sldId id="312" r:id="rId11"/>
    <p:sldId id="307" r:id="rId12"/>
    <p:sldId id="311" r:id="rId13"/>
    <p:sldId id="300" r:id="rId14"/>
    <p:sldId id="306" r:id="rId15"/>
    <p:sldId id="298" r:id="rId16"/>
    <p:sldId id="299" r:id="rId17"/>
    <p:sldId id="297" r:id="rId18"/>
    <p:sldId id="301" r:id="rId19"/>
    <p:sldId id="304" r:id="rId20"/>
    <p:sldId id="302" r:id="rId21"/>
    <p:sldId id="305" r:id="rId22"/>
    <p:sldId id="293" r:id="rId23"/>
    <p:sldId id="308" r:id="rId24"/>
    <p:sldId id="309" r:id="rId25"/>
    <p:sldId id="316" r:id="rId26"/>
    <p:sldId id="322" r:id="rId27"/>
    <p:sldId id="294" r:id="rId28"/>
    <p:sldId id="310" r:id="rId29"/>
    <p:sldId id="321" r:id="rId30"/>
    <p:sldId id="318" r:id="rId31"/>
    <p:sldId id="319" r:id="rId32"/>
    <p:sldId id="317" r:id="rId33"/>
    <p:sldId id="320" r:id="rId34"/>
    <p:sldId id="315" r:id="rId35"/>
    <p:sldId id="29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1924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28"/>
    <p:restoredTop sz="95009" autoAdjust="0"/>
  </p:normalViewPr>
  <p:slideViewPr>
    <p:cSldViewPr snapToGrid="0" snapToObjects="1" showGuides="1">
      <p:cViewPr varScale="1">
        <p:scale>
          <a:sx n="154" d="100"/>
          <a:sy n="154" d="100"/>
        </p:scale>
        <p:origin x="224" y="104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51BBD-78C6-4040-800E-5016DFFA2882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5D7C-D193-5F48-A3B1-199EEB24F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922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33BAE-43E1-5649-B616-84DEDA9F5D02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DBF3D-4762-7A44-BD76-FA6416141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918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21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20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79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79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18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31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27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51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45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18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83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31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13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704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99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456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29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43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730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440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54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14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89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315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30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68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83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51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62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85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14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325556"/>
            <a:ext cx="8534400" cy="117261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1D1C3-21EE-6E4A-88BF-6A434533CC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8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8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162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BD86-7EE2-FC41-9BEC-D0B816C63A37}" type="datetime1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D66-C80A-954B-A038-45CCFA327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189970"/>
            <a:ext cx="10756900" cy="84719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500" y="1600205"/>
            <a:ext cx="10756900" cy="4525963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44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5274738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Arial"/>
                <a:cs typeface="Arial"/>
              </a:defRPr>
            </a:lvl1pPr>
          </a:lstStyle>
          <a:p>
            <a:r>
              <a:rPr lang="en-US" dirty="0"/>
              <a:t>Course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16089-CB41-D84F-8316-E194CA384B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8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27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2" y="147636"/>
            <a:ext cx="10782297" cy="89991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3" y="1600205"/>
            <a:ext cx="5384800" cy="4525963"/>
          </a:xfrm>
        </p:spPr>
        <p:txBody>
          <a:bodyPr/>
          <a:lstStyle>
            <a:lvl1pPr>
              <a:defRPr sz="28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8103" y="1600205"/>
            <a:ext cx="5384800" cy="4525963"/>
          </a:xfrm>
        </p:spPr>
        <p:txBody>
          <a:bodyPr/>
          <a:lstStyle>
            <a:lvl1pPr>
              <a:defRPr sz="28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0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70" y="168803"/>
            <a:ext cx="10761130" cy="89991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1270" y="2174875"/>
            <a:ext cx="5386917" cy="3951288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504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5040" y="2174875"/>
            <a:ext cx="5389033" cy="3951288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11" name="Straight Connector 10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279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70" y="168803"/>
            <a:ext cx="10972800" cy="899918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7" name="Straight Connector 6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6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6" name="Straight Connector 5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60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5648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8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6595A-1EE7-984C-9F40-E4FEE1B6EE9D}" type="datetime1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51D66-C80A-954B-A038-45CCFA327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16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rendan.jeffrey@nih.gov" TargetMode="External"/><Relationship Id="rId2" Type="http://schemas.openxmlformats.org/officeDocument/2006/relationships/hyperlink" Target="mailto:ACE-GLOBAL-ANNOUNCE@list.nih.gov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books/NBK470040/def-item/ncbi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cbi.nlm.nih.gov/books/NBK470040/def-item/insd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books/NBK470040/def-item/ncbi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tiff"/><Relationship Id="rId4" Type="http://schemas.openxmlformats.org/officeDocument/2006/relationships/hyperlink" Target="https://www.ncbi.nlm.nih.gov/books/NBK470040/def-item/insdc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74669" y="5398020"/>
            <a:ext cx="10940224" cy="1225804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/>
                <a:cs typeface="Arial"/>
              </a:rPr>
              <a:t>De novo Genome Assembly and Annotation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96651D66-C80A-954B-A038-45CCFA327C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9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Assemblers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68DC9-45A4-9142-94CB-D00D79D4D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427149"/>
            <a:ext cx="10756900" cy="5220314"/>
          </a:xfrm>
        </p:spPr>
        <p:txBody>
          <a:bodyPr>
            <a:normAutofit fontScale="92500"/>
          </a:bodyPr>
          <a:lstStyle/>
          <a:p>
            <a:r>
              <a:rPr lang="en-US" dirty="0"/>
              <a:t>Short read - illumina</a:t>
            </a:r>
          </a:p>
          <a:p>
            <a:pPr lvl="1"/>
            <a:r>
              <a:rPr lang="en-US" dirty="0"/>
              <a:t>velvet </a:t>
            </a:r>
          </a:p>
          <a:p>
            <a:pPr lvl="1"/>
            <a:r>
              <a:rPr lang="en-US" dirty="0"/>
              <a:t>spades – useful for Prokaryote assembly</a:t>
            </a:r>
          </a:p>
          <a:p>
            <a:pPr lvl="1"/>
            <a:r>
              <a:rPr lang="en-US" dirty="0" err="1"/>
              <a:t>SOAPdenovo</a:t>
            </a:r>
            <a:endParaRPr lang="en-US" dirty="0"/>
          </a:p>
          <a:p>
            <a:r>
              <a:rPr lang="en-US" dirty="0"/>
              <a:t>Short and long reads – </a:t>
            </a:r>
            <a:r>
              <a:rPr lang="en-US" dirty="0" err="1"/>
              <a:t>pac</a:t>
            </a:r>
            <a:r>
              <a:rPr lang="en-US" dirty="0"/>
              <a:t> bio, ion torrent, and illumina</a:t>
            </a:r>
          </a:p>
          <a:p>
            <a:pPr lvl="1"/>
            <a:r>
              <a:rPr lang="en-US" dirty="0"/>
              <a:t>ALLPATHS-LG – useful for Prokaryote and Eukaryote assembly</a:t>
            </a:r>
          </a:p>
          <a:p>
            <a:r>
              <a:rPr lang="en-US" dirty="0"/>
              <a:t>Long reads - </a:t>
            </a:r>
            <a:r>
              <a:rPr lang="en-US" dirty="0" err="1"/>
              <a:t>pac</a:t>
            </a:r>
            <a:r>
              <a:rPr lang="en-US" dirty="0"/>
              <a:t> bio, ion torrent</a:t>
            </a:r>
          </a:p>
          <a:p>
            <a:pPr lvl="1"/>
            <a:r>
              <a:rPr lang="en-US" dirty="0"/>
              <a:t>Celera</a:t>
            </a:r>
          </a:p>
          <a:p>
            <a:r>
              <a:rPr lang="en-US" dirty="0"/>
              <a:t>Transcriptome </a:t>
            </a:r>
          </a:p>
          <a:p>
            <a:pPr lvl="1"/>
            <a:r>
              <a:rPr lang="en-US" dirty="0"/>
              <a:t>Trinity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80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Assembler Performance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5CDC8-E34E-504A-A8F0-3BD4C7213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557988"/>
            <a:ext cx="10973458" cy="4628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F896A1-A710-1441-83D8-B179F883B119}"/>
              </a:ext>
            </a:extLst>
          </p:cNvPr>
          <p:cNvSpPr txBox="1"/>
          <p:nvPr/>
        </p:nvSpPr>
        <p:spPr>
          <a:xfrm>
            <a:off x="6507804" y="6254886"/>
            <a:ext cx="5150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Gurevich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et al, </a:t>
            </a:r>
            <a:r>
              <a:rPr lang="en-US" dirty="0"/>
              <a:t>Bioinformatics. 2013. 29: 1072-1075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241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Assemblies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68DC9-45A4-9142-94CB-D00D79D4D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High coverage required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Sufficient read length</a:t>
            </a:r>
          </a:p>
          <a:p>
            <a:pPr lvl="1"/>
            <a:r>
              <a:rPr lang="en-US" dirty="0"/>
              <a:t>2 x 150 (</a:t>
            </a:r>
            <a:r>
              <a:rPr lang="en-US" dirty="0" err="1"/>
              <a:t>hiseq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2 x 300 (</a:t>
            </a:r>
            <a:r>
              <a:rPr lang="en-US" dirty="0" err="1"/>
              <a:t>miseq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Mate pairs – 5kb</a:t>
            </a:r>
          </a:p>
          <a:p>
            <a:r>
              <a:rPr lang="en-US" dirty="0"/>
              <a:t>QC</a:t>
            </a:r>
          </a:p>
          <a:p>
            <a:pPr lvl="1"/>
            <a:r>
              <a:rPr lang="en-US" dirty="0"/>
              <a:t>Low error rates</a:t>
            </a:r>
          </a:p>
          <a:p>
            <a:pPr lvl="2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DD3466-D011-1744-A0EB-9F659AA4B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243" y="1447631"/>
            <a:ext cx="4433570" cy="4831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25EA14-2367-8E4C-9003-CAE9390D9AC5}"/>
              </a:ext>
            </a:extLst>
          </p:cNvPr>
          <p:cNvSpPr txBox="1"/>
          <p:nvPr/>
        </p:nvSpPr>
        <p:spPr>
          <a:xfrm>
            <a:off x="1349858" y="2424321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Coverage =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C061CF-4838-EB44-B9BB-89F6CEFED3BE}"/>
              </a:ext>
            </a:extLst>
          </p:cNvPr>
          <p:cNvSpPr txBox="1"/>
          <p:nvPr/>
        </p:nvSpPr>
        <p:spPr>
          <a:xfrm>
            <a:off x="2813167" y="2239655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(read length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x (number of reads)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E188F-9E54-BB45-A534-C7F26A83AD58}"/>
              </a:ext>
            </a:extLst>
          </p:cNvPr>
          <p:cNvSpPr txBox="1"/>
          <p:nvPr/>
        </p:nvSpPr>
        <p:spPr>
          <a:xfrm>
            <a:off x="3710848" y="2608987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genome length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2065CE-0DAE-6346-9732-305662623D9B}"/>
              </a:ext>
            </a:extLst>
          </p:cNvPr>
          <p:cNvCxnSpPr/>
          <p:nvPr/>
        </p:nvCxnSpPr>
        <p:spPr>
          <a:xfrm>
            <a:off x="2813167" y="2608987"/>
            <a:ext cx="382888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967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De Novo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68DC9-45A4-9142-94CB-D00D79D4D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Repeats</a:t>
            </a:r>
          </a:p>
          <a:p>
            <a:pPr lvl="1"/>
            <a:r>
              <a:rPr lang="en-US" dirty="0"/>
              <a:t>Eukaryotes have many repetitive regions</a:t>
            </a:r>
          </a:p>
          <a:p>
            <a:r>
              <a:rPr lang="en-US" dirty="0"/>
              <a:t>Sequence complexity</a:t>
            </a:r>
          </a:p>
          <a:p>
            <a:pPr lvl="1"/>
            <a:r>
              <a:rPr lang="en-US" dirty="0"/>
              <a:t>Homopolymers, di/tri-nucleotide repeats</a:t>
            </a:r>
          </a:p>
          <a:p>
            <a:pPr lvl="1"/>
            <a:r>
              <a:rPr lang="en-US" dirty="0"/>
              <a:t>ATATATATATATATATATATATAT</a:t>
            </a:r>
          </a:p>
          <a:p>
            <a:r>
              <a:rPr lang="en-US" dirty="0"/>
              <a:t>Polyploidy	</a:t>
            </a:r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84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Assembly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68DC9-45A4-9142-94CB-D00D79D4D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600205"/>
            <a:ext cx="10756900" cy="48945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Isolate, library prep, sequence DNA</a:t>
            </a:r>
          </a:p>
          <a:p>
            <a:pPr lvl="1"/>
            <a:r>
              <a:rPr lang="en-US" dirty="0"/>
              <a:t>Coverage?</a:t>
            </a:r>
          </a:p>
          <a:p>
            <a:r>
              <a:rPr lang="en-US" dirty="0"/>
              <a:t>Sequencing QC</a:t>
            </a:r>
          </a:p>
          <a:p>
            <a:r>
              <a:rPr lang="en-US" dirty="0"/>
              <a:t>Spades</a:t>
            </a:r>
          </a:p>
          <a:p>
            <a:pPr lvl="1"/>
            <a:r>
              <a:rPr lang="en-US" dirty="0"/>
              <a:t>Construct assembly graph</a:t>
            </a:r>
          </a:p>
          <a:p>
            <a:pPr lvl="1"/>
            <a:r>
              <a:rPr lang="en-US" dirty="0"/>
              <a:t>Simplify assembly graph</a:t>
            </a:r>
          </a:p>
          <a:p>
            <a:pPr lvl="2"/>
            <a:r>
              <a:rPr lang="en-US" dirty="0"/>
              <a:t>Initial set of contigs</a:t>
            </a:r>
          </a:p>
          <a:p>
            <a:r>
              <a:rPr lang="en-US" dirty="0"/>
              <a:t>Detangle contigs if possible</a:t>
            </a:r>
          </a:p>
          <a:p>
            <a:pPr lvl="1"/>
            <a:r>
              <a:rPr lang="en-US" dirty="0"/>
              <a:t>Long reads</a:t>
            </a:r>
          </a:p>
          <a:p>
            <a:pPr lvl="1"/>
            <a:r>
              <a:rPr lang="en-US" dirty="0"/>
              <a:t>Mate pairs</a:t>
            </a:r>
          </a:p>
          <a:p>
            <a:r>
              <a:rPr lang="en-US" dirty="0"/>
              <a:t>Assembly QC</a:t>
            </a:r>
          </a:p>
          <a:p>
            <a:pPr lvl="1"/>
            <a:r>
              <a:rPr lang="en-US" dirty="0"/>
              <a:t>Quast – contig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42FA8-A28E-A047-975D-A183E520B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366" y="2512462"/>
            <a:ext cx="5386634" cy="281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19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Novo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58F78-603E-A04D-8B8D-62DD0CC01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829" y="1550128"/>
            <a:ext cx="7898241" cy="45042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3395F9-7C0A-E647-9F3A-48909CDD0605}"/>
              </a:ext>
            </a:extLst>
          </p:cNvPr>
          <p:cNvSpPr/>
          <p:nvPr/>
        </p:nvSpPr>
        <p:spPr>
          <a:xfrm>
            <a:off x="2027104" y="5233012"/>
            <a:ext cx="8427903" cy="11347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394953-D609-B841-9DA9-92D0766B5213}"/>
              </a:ext>
            </a:extLst>
          </p:cNvPr>
          <p:cNvSpPr txBox="1"/>
          <p:nvPr/>
        </p:nvSpPr>
        <p:spPr>
          <a:xfrm flipH="1">
            <a:off x="1499945" y="2524695"/>
            <a:ext cx="3062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Short read - illumina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3A00-C9ED-C04E-9EF5-C57BAC3AFECF}"/>
              </a:ext>
            </a:extLst>
          </p:cNvPr>
          <p:cNvSpPr txBox="1"/>
          <p:nvPr/>
        </p:nvSpPr>
        <p:spPr>
          <a:xfrm flipH="1">
            <a:off x="2254829" y="2998496"/>
            <a:ext cx="3062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Spades</a:t>
            </a:r>
          </a:p>
        </p:txBody>
      </p:sp>
    </p:spTree>
    <p:extLst>
      <p:ext uri="{BB962C8B-B14F-4D97-AF65-F5344CB8AC3E}">
        <p14:creationId xmlns:p14="http://schemas.microsoft.com/office/powerpoint/2010/main" val="2763490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5969B-63AA-E34D-B47A-8FF334168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829" y="1550128"/>
            <a:ext cx="7898241" cy="45042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D7517B-EA8D-0A45-98E9-D867F71ACFA2}"/>
              </a:ext>
            </a:extLst>
          </p:cNvPr>
          <p:cNvSpPr txBox="1"/>
          <p:nvPr/>
        </p:nvSpPr>
        <p:spPr>
          <a:xfrm flipH="1">
            <a:off x="8661738" y="5031025"/>
            <a:ext cx="2982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mate pairs - illumina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68A20-DAAE-9E47-9381-A9699825A05A}"/>
              </a:ext>
            </a:extLst>
          </p:cNvPr>
          <p:cNvSpPr txBox="1"/>
          <p:nvPr/>
        </p:nvSpPr>
        <p:spPr>
          <a:xfrm flipH="1">
            <a:off x="1017652" y="4935556"/>
            <a:ext cx="343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Long read –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pac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bio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D0C1156-F0B9-9648-A7F0-0EEB9F6BAC37}"/>
              </a:ext>
            </a:extLst>
          </p:cNvPr>
          <p:cNvCxnSpPr/>
          <p:nvPr/>
        </p:nvCxnSpPr>
        <p:spPr>
          <a:xfrm>
            <a:off x="3211881" y="6334699"/>
            <a:ext cx="1018596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333D81-FEBE-0D43-84A1-2B8B60AF77F1}"/>
              </a:ext>
            </a:extLst>
          </p:cNvPr>
          <p:cNvCxnSpPr>
            <a:cxnSpLocks/>
          </p:cNvCxnSpPr>
          <p:nvPr/>
        </p:nvCxnSpPr>
        <p:spPr>
          <a:xfrm>
            <a:off x="3364281" y="6520149"/>
            <a:ext cx="169246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1358C9-03D4-3F4C-9F94-2183FE5298F8}"/>
              </a:ext>
            </a:extLst>
          </p:cNvPr>
          <p:cNvCxnSpPr>
            <a:cxnSpLocks/>
          </p:cNvCxnSpPr>
          <p:nvPr/>
        </p:nvCxnSpPr>
        <p:spPr>
          <a:xfrm>
            <a:off x="5396676" y="6231874"/>
            <a:ext cx="169246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06CF90-CA54-DC44-80CF-E74E123DF5B9}"/>
              </a:ext>
            </a:extLst>
          </p:cNvPr>
          <p:cNvCxnSpPr>
            <a:cxnSpLocks/>
          </p:cNvCxnSpPr>
          <p:nvPr/>
        </p:nvCxnSpPr>
        <p:spPr>
          <a:xfrm>
            <a:off x="4718921" y="6373257"/>
            <a:ext cx="169246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99D76A-FA79-384E-A85A-2D80948ED487}"/>
              </a:ext>
            </a:extLst>
          </p:cNvPr>
          <p:cNvCxnSpPr>
            <a:cxnSpLocks/>
          </p:cNvCxnSpPr>
          <p:nvPr/>
        </p:nvCxnSpPr>
        <p:spPr>
          <a:xfrm>
            <a:off x="7654699" y="6231874"/>
            <a:ext cx="1692461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B01520-0E30-784F-9B46-134B69E46A88}"/>
              </a:ext>
            </a:extLst>
          </p:cNvPr>
          <p:cNvCxnSpPr>
            <a:cxnSpLocks/>
          </p:cNvCxnSpPr>
          <p:nvPr/>
        </p:nvCxnSpPr>
        <p:spPr>
          <a:xfrm>
            <a:off x="6514236" y="6540346"/>
            <a:ext cx="198669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940F35-CA59-074F-87FA-F467D4CDF2AA}"/>
              </a:ext>
            </a:extLst>
          </p:cNvPr>
          <p:cNvSpPr txBox="1"/>
          <p:nvPr/>
        </p:nvSpPr>
        <p:spPr>
          <a:xfrm flipH="1">
            <a:off x="1499945" y="2524695"/>
            <a:ext cx="3062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Short read - illumina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06A1DE-330E-7F42-8B62-E56F3E5D44E6}"/>
              </a:ext>
            </a:extLst>
          </p:cNvPr>
          <p:cNvSpPr txBox="1"/>
          <p:nvPr/>
        </p:nvSpPr>
        <p:spPr>
          <a:xfrm flipH="1">
            <a:off x="8599736" y="4406051"/>
            <a:ext cx="2982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ALLPATHS-LG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A3560C-CCD1-5941-B2FC-04281C41AFAB}"/>
              </a:ext>
            </a:extLst>
          </p:cNvPr>
          <p:cNvSpPr txBox="1"/>
          <p:nvPr/>
        </p:nvSpPr>
        <p:spPr>
          <a:xfrm flipH="1">
            <a:off x="2254829" y="2998496"/>
            <a:ext cx="3062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Spades</a:t>
            </a:r>
          </a:p>
        </p:txBody>
      </p:sp>
    </p:spTree>
    <p:extLst>
      <p:ext uri="{BB962C8B-B14F-4D97-AF65-F5344CB8AC3E}">
        <p14:creationId xmlns:p14="http://schemas.microsoft.com/office/powerpoint/2010/main" val="1747281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68DC9-45A4-9142-94CB-D00D79D4D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600205"/>
            <a:ext cx="5166738" cy="4525963"/>
          </a:xfrm>
        </p:spPr>
        <p:txBody>
          <a:bodyPr>
            <a:normAutofit/>
          </a:bodyPr>
          <a:lstStyle/>
          <a:p>
            <a:r>
              <a:rPr lang="en-US" sz="2800" dirty="0"/>
              <a:t>N50 Definition – 50% of the genome is in contigs as large as the N50 value</a:t>
            </a:r>
          </a:p>
          <a:p>
            <a:r>
              <a:rPr lang="en-US" sz="2800" dirty="0"/>
              <a:t>Larger = better</a:t>
            </a:r>
          </a:p>
          <a:p>
            <a:r>
              <a:rPr lang="en-US" sz="2800" dirty="0"/>
              <a:t>Quast web server for assembly metrics</a:t>
            </a:r>
          </a:p>
          <a:p>
            <a:pPr lvl="2"/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9C473-023C-2942-8A53-4AF8A2C82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950" y="1775724"/>
            <a:ext cx="5560754" cy="417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22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– De Novo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68DC9-45A4-9142-94CB-D00D79D4D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600205"/>
            <a:ext cx="5400202" cy="4525963"/>
          </a:xfrm>
        </p:spPr>
        <p:txBody>
          <a:bodyPr>
            <a:normAutofit/>
          </a:bodyPr>
          <a:lstStyle/>
          <a:p>
            <a:r>
              <a:rPr lang="en-US" sz="2800" dirty="0"/>
              <a:t>Gram-negative intracellular </a:t>
            </a:r>
          </a:p>
          <a:p>
            <a:r>
              <a:rPr lang="en-US" sz="2800" dirty="0"/>
              <a:t>Causative agent of Q-fever</a:t>
            </a:r>
          </a:p>
          <a:p>
            <a:r>
              <a:rPr lang="en-US" sz="2800" dirty="0"/>
              <a:t>Infection results from inhalation of aerosols from infected animal products</a:t>
            </a:r>
          </a:p>
          <a:p>
            <a:r>
              <a:rPr lang="en-US" sz="2800" dirty="0"/>
              <a:t>RSA-493 Nine Mile 1,995,275 base pairs</a:t>
            </a:r>
          </a:p>
          <a:p>
            <a:pPr lvl="2"/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95BF1-10B8-B04C-B55E-416F10819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639" y="1724888"/>
            <a:ext cx="4962129" cy="415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27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Annotation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164AF-CC7E-914B-A3F3-6239E95701CB}"/>
              </a:ext>
            </a:extLst>
          </p:cNvPr>
          <p:cNvSpPr txBox="1"/>
          <p:nvPr/>
        </p:nvSpPr>
        <p:spPr>
          <a:xfrm>
            <a:off x="1235414" y="1595336"/>
            <a:ext cx="100778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Process of identifying the location of genes and coding regions in a genome and determining what those genes do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7E20A8-1EA9-0F44-BDE8-725264853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3814727"/>
            <a:ext cx="11000732" cy="96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31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667"/>
            <a:ext cx="11582400" cy="962887"/>
          </a:xfrm>
        </p:spPr>
        <p:txBody>
          <a:bodyPr/>
          <a:lstStyle/>
          <a:p>
            <a:r>
              <a:rPr lang="en-US" dirty="0"/>
              <a:t>Today’s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1394" y="2363329"/>
            <a:ext cx="10758811" cy="3998806"/>
          </a:xfrm>
        </p:spPr>
        <p:txBody>
          <a:bodyPr>
            <a:normAutofit/>
          </a:bodyPr>
          <a:lstStyle/>
          <a:p>
            <a:r>
              <a:rPr lang="en-US" dirty="0"/>
              <a:t>Bioinformatics and Computational Biosciences Branch (BCBB), NIAID</a:t>
            </a:r>
          </a:p>
          <a:p>
            <a:r>
              <a:rPr lang="en-US" dirty="0"/>
              <a:t>National Institutes of Health, Bethesda, MD USA</a:t>
            </a:r>
          </a:p>
          <a:p>
            <a:r>
              <a:rPr lang="en-US" dirty="0"/>
              <a:t>NIH - Rocky Mountain Labs, Hamilton, MT USA</a:t>
            </a:r>
          </a:p>
          <a:p>
            <a:r>
              <a:rPr lang="en-US" dirty="0"/>
              <a:t>Contact our team via email: </a:t>
            </a:r>
          </a:p>
          <a:p>
            <a:pPr lvl="1"/>
            <a:r>
              <a:rPr lang="en-US" dirty="0"/>
              <a:t>Listserv: </a:t>
            </a:r>
            <a:r>
              <a:rPr lang="en-US" u="sng" dirty="0">
                <a:hlinkClick r:id="rId2"/>
              </a:rPr>
              <a:t>ACE-GLOBAL-ANNOUNCE@list.nih.gov</a:t>
            </a:r>
            <a:endParaRPr lang="en-US" u="sng" dirty="0"/>
          </a:p>
          <a:p>
            <a:pPr lvl="1"/>
            <a:r>
              <a:rPr lang="en-US" dirty="0"/>
              <a:t>Instructor: </a:t>
            </a:r>
            <a:r>
              <a:rPr lang="en-US" dirty="0">
                <a:hlinkClick r:id="rId3"/>
              </a:rPr>
              <a:t>brendan.jeffrey@nih.gov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1395" y="1443647"/>
            <a:ext cx="10561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/>
                <a:cs typeface="Arial"/>
              </a:rPr>
              <a:t>Brendan Jeffrey, Ph.D.  Molecular and Cellular Biology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294967295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96651D66-C80A-954B-A038-45CCFA327C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26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-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68DC9-45A4-9142-94CB-D00D79D4D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Two-step process</a:t>
            </a:r>
          </a:p>
          <a:p>
            <a:r>
              <a:rPr lang="en-US" dirty="0"/>
              <a:t>Structural annotation</a:t>
            </a:r>
          </a:p>
          <a:p>
            <a:pPr lvl="1"/>
            <a:r>
              <a:rPr lang="en-US" dirty="0"/>
              <a:t>Gene prediction, genomic landmarks </a:t>
            </a:r>
          </a:p>
          <a:p>
            <a:r>
              <a:rPr lang="en-US" dirty="0"/>
              <a:t>Functional annotation</a:t>
            </a:r>
          </a:p>
          <a:p>
            <a:pPr lvl="1"/>
            <a:r>
              <a:rPr lang="en-US" dirty="0"/>
              <a:t>Assigning a function or category from extracted sequence information from structural annotation</a:t>
            </a:r>
          </a:p>
        </p:txBody>
      </p:sp>
    </p:spTree>
    <p:extLst>
      <p:ext uri="{BB962C8B-B14F-4D97-AF65-F5344CB8AC3E}">
        <p14:creationId xmlns:p14="http://schemas.microsoft.com/office/powerpoint/2010/main" val="3714029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68DC9-45A4-9142-94CB-D00D79D4D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600205"/>
            <a:ext cx="10756900" cy="4525963"/>
          </a:xfrm>
        </p:spPr>
        <p:txBody>
          <a:bodyPr/>
          <a:lstStyle/>
          <a:p>
            <a:r>
              <a:rPr lang="en-US" dirty="0"/>
              <a:t>Identifying genes for protein coding (CDS) as well as non-coding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06EAEB-DCF1-4442-8EC3-D46802E12AFC}"/>
              </a:ext>
            </a:extLst>
          </p:cNvPr>
          <p:cNvGrpSpPr/>
          <p:nvPr/>
        </p:nvGrpSpPr>
        <p:grpSpPr>
          <a:xfrm>
            <a:off x="1171232" y="2861063"/>
            <a:ext cx="9587965" cy="1847184"/>
            <a:chOff x="840087" y="2751380"/>
            <a:chExt cx="9587965" cy="167925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8BC013A-EED1-3D47-9BED-1B0E30C23674}"/>
                </a:ext>
              </a:extLst>
            </p:cNvPr>
            <p:cNvCxnSpPr>
              <a:cxnSpLocks/>
            </p:cNvCxnSpPr>
            <p:nvPr/>
          </p:nvCxnSpPr>
          <p:spPr>
            <a:xfrm>
              <a:off x="1877440" y="3521413"/>
              <a:ext cx="8550612" cy="0"/>
            </a:xfrm>
            <a:prstGeom prst="line">
              <a:avLst/>
            </a:prstGeom>
            <a:ln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4B43A0-DB00-9C43-8176-2FF563D053EE}"/>
                </a:ext>
              </a:extLst>
            </p:cNvPr>
            <p:cNvSpPr txBox="1"/>
            <p:nvPr/>
          </p:nvSpPr>
          <p:spPr>
            <a:xfrm>
              <a:off x="2169268" y="3213636"/>
              <a:ext cx="540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ATG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C0BF43-89A2-B74E-BBA4-FABFBC43E52A}"/>
                </a:ext>
              </a:extLst>
            </p:cNvPr>
            <p:cNvSpPr txBox="1"/>
            <p:nvPr/>
          </p:nvSpPr>
          <p:spPr>
            <a:xfrm>
              <a:off x="8644647" y="3213635"/>
              <a:ext cx="540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TAG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23944A-A5B0-6F46-9515-9E06E52FD6EB}"/>
                </a:ext>
              </a:extLst>
            </p:cNvPr>
            <p:cNvSpPr txBox="1"/>
            <p:nvPr/>
          </p:nvSpPr>
          <p:spPr>
            <a:xfrm>
              <a:off x="2298362" y="2970438"/>
              <a:ext cx="5725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TGA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213730-722D-8347-B614-EA38AD3E7285}"/>
                </a:ext>
              </a:extLst>
            </p:cNvPr>
            <p:cNvSpPr txBox="1"/>
            <p:nvPr/>
          </p:nvSpPr>
          <p:spPr>
            <a:xfrm>
              <a:off x="840087" y="3386727"/>
              <a:ext cx="930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6 frames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70CF20-7D38-3146-A246-653A4905C245}"/>
                </a:ext>
              </a:extLst>
            </p:cNvPr>
            <p:cNvSpPr txBox="1"/>
            <p:nvPr/>
          </p:nvSpPr>
          <p:spPr>
            <a:xfrm>
              <a:off x="1054977" y="3213634"/>
              <a:ext cx="388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05BB80-FB43-F847-988D-73581CF0D545}"/>
                </a:ext>
              </a:extLst>
            </p:cNvPr>
            <p:cNvSpPr txBox="1"/>
            <p:nvPr/>
          </p:nvSpPr>
          <p:spPr>
            <a:xfrm>
              <a:off x="1054977" y="2983672"/>
              <a:ext cx="388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90BF199-D068-BC4D-86E9-FF3F5E30241F}"/>
                </a:ext>
              </a:extLst>
            </p:cNvPr>
            <p:cNvSpPr txBox="1"/>
            <p:nvPr/>
          </p:nvSpPr>
          <p:spPr>
            <a:xfrm>
              <a:off x="1054977" y="2753710"/>
              <a:ext cx="3882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+3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2A9879-6C70-CF4C-9D2C-59776340F514}"/>
                </a:ext>
              </a:extLst>
            </p:cNvPr>
            <p:cNvSpPr txBox="1"/>
            <p:nvPr/>
          </p:nvSpPr>
          <p:spPr>
            <a:xfrm>
              <a:off x="1099861" y="3624527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29EFC8-83B4-FC4A-BC57-D8A13564B32F}"/>
                </a:ext>
              </a:extLst>
            </p:cNvPr>
            <p:cNvSpPr txBox="1"/>
            <p:nvPr/>
          </p:nvSpPr>
          <p:spPr>
            <a:xfrm>
              <a:off x="1099861" y="3873694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0FCB383-FA5B-B74A-9F5A-6D2D530C92AF}"/>
                </a:ext>
              </a:extLst>
            </p:cNvPr>
            <p:cNvSpPr txBox="1"/>
            <p:nvPr/>
          </p:nvSpPr>
          <p:spPr>
            <a:xfrm>
              <a:off x="1099861" y="4122861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9F344D-975A-7A4D-9187-CA87C67AD2DB}"/>
                </a:ext>
              </a:extLst>
            </p:cNvPr>
            <p:cNvSpPr txBox="1"/>
            <p:nvPr/>
          </p:nvSpPr>
          <p:spPr>
            <a:xfrm>
              <a:off x="2422991" y="2751381"/>
              <a:ext cx="583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GAA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ECAACD-9865-F24E-AE71-77128D39B20F}"/>
                </a:ext>
              </a:extLst>
            </p:cNvPr>
            <p:cNvSpPr txBox="1"/>
            <p:nvPr/>
          </p:nvSpPr>
          <p:spPr>
            <a:xfrm>
              <a:off x="8753070" y="3001373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AGT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3A1841-9466-2543-BBD7-C94D354A3CC6}"/>
                </a:ext>
              </a:extLst>
            </p:cNvPr>
            <p:cNvSpPr txBox="1"/>
            <p:nvPr/>
          </p:nvSpPr>
          <p:spPr>
            <a:xfrm>
              <a:off x="8888920" y="2765185"/>
              <a:ext cx="542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GTT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A2EF44-3F24-6046-9FB1-988EC4A98A6A}"/>
                </a:ext>
              </a:extLst>
            </p:cNvPr>
            <p:cNvSpPr txBox="1"/>
            <p:nvPr/>
          </p:nvSpPr>
          <p:spPr>
            <a:xfrm>
              <a:off x="3131434" y="2964210"/>
              <a:ext cx="540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ATG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A83167-99A8-DD44-AD6E-18686A60A61E}"/>
                </a:ext>
              </a:extLst>
            </p:cNvPr>
            <p:cNvSpPr txBox="1"/>
            <p:nvPr/>
          </p:nvSpPr>
          <p:spPr>
            <a:xfrm>
              <a:off x="3842750" y="2958373"/>
              <a:ext cx="540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TAG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BE9776-AB51-0947-BF44-32EDB58D5BCD}"/>
                </a:ext>
              </a:extLst>
            </p:cNvPr>
            <p:cNvSpPr txBox="1"/>
            <p:nvPr/>
          </p:nvSpPr>
          <p:spPr>
            <a:xfrm>
              <a:off x="5281980" y="2963047"/>
              <a:ext cx="540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ATG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843F14-2C48-3D4B-966C-D9CBC1FE6F38}"/>
                </a:ext>
              </a:extLst>
            </p:cNvPr>
            <p:cNvSpPr txBox="1"/>
            <p:nvPr/>
          </p:nvSpPr>
          <p:spPr>
            <a:xfrm>
              <a:off x="6328504" y="2963047"/>
              <a:ext cx="540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TAG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EB2C1F-9268-AF4A-A378-341BDEE522C4}"/>
                </a:ext>
              </a:extLst>
            </p:cNvPr>
            <p:cNvSpPr txBox="1"/>
            <p:nvPr/>
          </p:nvSpPr>
          <p:spPr>
            <a:xfrm>
              <a:off x="6331716" y="2751380"/>
              <a:ext cx="540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ATG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69C528-BD30-1D42-BD83-6D96D68AF8E8}"/>
                </a:ext>
              </a:extLst>
            </p:cNvPr>
            <p:cNvSpPr txBox="1"/>
            <p:nvPr/>
          </p:nvSpPr>
          <p:spPr>
            <a:xfrm>
              <a:off x="7199692" y="2767910"/>
              <a:ext cx="5400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TAG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63FCAF1-6113-504A-BE6A-AFB4CA24FA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09288" y="3367524"/>
              <a:ext cx="5935359" cy="1"/>
            </a:xfrm>
            <a:prstGeom prst="line">
              <a:avLst/>
            </a:prstGeom>
            <a:ln>
              <a:solidFill>
                <a:srgbClr val="00B050"/>
              </a:solidFill>
              <a:prstDash val="sysDash"/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347A7F-88F7-7F4A-A4C3-F5E4C60F1EA8}"/>
                </a:ext>
              </a:extLst>
            </p:cNvPr>
            <p:cNvSpPr txBox="1"/>
            <p:nvPr/>
          </p:nvSpPr>
          <p:spPr>
            <a:xfrm>
              <a:off x="4387769" y="3639906"/>
              <a:ext cx="530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CAT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E8A8B3-B98E-344E-A273-52BA8E5507CD}"/>
                </a:ext>
              </a:extLst>
            </p:cNvPr>
            <p:cNvSpPr txBox="1"/>
            <p:nvPr/>
          </p:nvSpPr>
          <p:spPr>
            <a:xfrm>
              <a:off x="3312348" y="3639905"/>
              <a:ext cx="530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CTA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252A413-B976-0545-9DCD-E46AD0FC60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4591" y="3107589"/>
              <a:ext cx="297886" cy="1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671C5A9-1980-F44D-B2E3-BA0390946A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3368" y="2905268"/>
              <a:ext cx="453604" cy="1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7F76C5E-1D2D-7942-9B8C-DF8A7D74A6FB}"/>
                </a:ext>
              </a:extLst>
            </p:cNvPr>
            <p:cNvCxnSpPr>
              <a:cxnSpLocks/>
            </p:cNvCxnSpPr>
            <p:nvPr/>
          </p:nvCxnSpPr>
          <p:spPr>
            <a:xfrm>
              <a:off x="3798494" y="3782521"/>
              <a:ext cx="603746" cy="1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9CCD19D-3259-0249-B300-6D85094261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96324" y="3125875"/>
              <a:ext cx="548860" cy="1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F09953F-5A99-B441-8C38-51BECE22829D}"/>
              </a:ext>
            </a:extLst>
          </p:cNvPr>
          <p:cNvSpPr txBox="1"/>
          <p:nvPr/>
        </p:nvSpPr>
        <p:spPr>
          <a:xfrm>
            <a:off x="825500" y="4756763"/>
            <a:ext cx="10908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Ab initio –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 callers rely on compositional features to distinguish protein coding from non-coding  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GenemarkS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Glimmer)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3DA0FF-CEFA-E54D-B233-78485455B140}"/>
              </a:ext>
            </a:extLst>
          </p:cNvPr>
          <p:cNvSpPr txBox="1"/>
          <p:nvPr/>
        </p:nvSpPr>
        <p:spPr>
          <a:xfrm>
            <a:off x="830504" y="5739059"/>
            <a:ext cx="10908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Evidence based - compare the unknown ORF sequence against a database of genes or genomes, scoring ORFs that match the database above defined thresholds</a:t>
            </a:r>
          </a:p>
        </p:txBody>
      </p:sp>
    </p:spTree>
    <p:extLst>
      <p:ext uri="{BB962C8B-B14F-4D97-AF65-F5344CB8AC3E}">
        <p14:creationId xmlns:p14="http://schemas.microsoft.com/office/powerpoint/2010/main" val="3658657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68DC9-45A4-9142-94CB-D00D79D4D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600205"/>
            <a:ext cx="10756900" cy="4525963"/>
          </a:xfrm>
        </p:spPr>
        <p:txBody>
          <a:bodyPr/>
          <a:lstStyle/>
          <a:p>
            <a:r>
              <a:rPr lang="en-US" dirty="0"/>
              <a:t>Assigning function to putative genes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5E2349-B433-D847-937C-34EDC0A7DFB1}"/>
              </a:ext>
            </a:extLst>
          </p:cNvPr>
          <p:cNvSpPr txBox="1"/>
          <p:nvPr/>
        </p:nvSpPr>
        <p:spPr>
          <a:xfrm>
            <a:off x="1276782" y="3750707"/>
            <a:ext cx="1151660" cy="369332"/>
          </a:xfrm>
          <a:prstGeom prst="rect">
            <a:avLst/>
          </a:prstGeom>
          <a:noFill/>
          <a:ln w="22225"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Put. ORFs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8A8BB4-1BBE-AF49-A9D0-EEC3D6969622}"/>
              </a:ext>
            </a:extLst>
          </p:cNvPr>
          <p:cNvSpPr txBox="1"/>
          <p:nvPr/>
        </p:nvSpPr>
        <p:spPr>
          <a:xfrm>
            <a:off x="4249449" y="2765211"/>
            <a:ext cx="1867477" cy="646331"/>
          </a:xfrm>
          <a:prstGeom prst="rect">
            <a:avLst/>
          </a:prstGeom>
          <a:noFill/>
          <a:ln w="22225"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Representative  </a:t>
            </a:r>
            <a:r>
              <a:rPr lang="en-US" dirty="0" err="1"/>
              <a:t>RefSeq</a:t>
            </a:r>
            <a:r>
              <a:rPr lang="en-US" dirty="0"/>
              <a:t> proteins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4E362B-E063-0440-AB95-A458F316EB57}"/>
              </a:ext>
            </a:extLst>
          </p:cNvPr>
          <p:cNvSpPr txBox="1"/>
          <p:nvPr/>
        </p:nvSpPr>
        <p:spPr>
          <a:xfrm>
            <a:off x="4249448" y="4369832"/>
            <a:ext cx="1867477" cy="646331"/>
          </a:xfrm>
          <a:prstGeom prst="rect">
            <a:avLst/>
          </a:prstGeom>
          <a:noFill/>
          <a:ln w="22225"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 Proteins by clade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26AAE01-A5B7-E149-B02E-410FE8687126}"/>
              </a:ext>
            </a:extLst>
          </p:cNvPr>
          <p:cNvCxnSpPr/>
          <p:nvPr/>
        </p:nvCxnSpPr>
        <p:spPr>
          <a:xfrm flipV="1">
            <a:off x="2778703" y="3162300"/>
            <a:ext cx="1091045" cy="46672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3D3D2DA-D282-EF45-A027-610965F879C1}"/>
              </a:ext>
            </a:extLst>
          </p:cNvPr>
          <p:cNvCxnSpPr>
            <a:cxnSpLocks/>
          </p:cNvCxnSpPr>
          <p:nvPr/>
        </p:nvCxnSpPr>
        <p:spPr>
          <a:xfrm>
            <a:off x="2778703" y="4136469"/>
            <a:ext cx="1091045" cy="46672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AD9F1BF-7C08-E74A-BC30-EE3B8E903666}"/>
              </a:ext>
            </a:extLst>
          </p:cNvPr>
          <p:cNvCxnSpPr>
            <a:cxnSpLocks/>
          </p:cNvCxnSpPr>
          <p:nvPr/>
        </p:nvCxnSpPr>
        <p:spPr>
          <a:xfrm>
            <a:off x="6336289" y="3935373"/>
            <a:ext cx="67829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9DEAE48-7FC1-D24A-B564-95C241435ED8}"/>
              </a:ext>
            </a:extLst>
          </p:cNvPr>
          <p:cNvSpPr txBox="1"/>
          <p:nvPr/>
        </p:nvSpPr>
        <p:spPr>
          <a:xfrm>
            <a:off x="7296583" y="3672296"/>
            <a:ext cx="1469159" cy="646331"/>
          </a:xfrm>
          <a:prstGeom prst="rect">
            <a:avLst/>
          </a:prstGeom>
          <a:noFill/>
          <a:ln w="22225"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Prediction by alignment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B1F0A5-98D0-1B4E-BD00-C6E4EBDC5C4F}"/>
              </a:ext>
            </a:extLst>
          </p:cNvPr>
          <p:cNvCxnSpPr>
            <a:cxnSpLocks/>
          </p:cNvCxnSpPr>
          <p:nvPr/>
        </p:nvCxnSpPr>
        <p:spPr>
          <a:xfrm>
            <a:off x="8955664" y="3935373"/>
            <a:ext cx="67829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84BE8F5-11A0-EB42-A3C3-D7FED653BB2E}"/>
              </a:ext>
            </a:extLst>
          </p:cNvPr>
          <p:cNvSpPr txBox="1"/>
          <p:nvPr/>
        </p:nvSpPr>
        <p:spPr>
          <a:xfrm>
            <a:off x="9963583" y="3612207"/>
            <a:ext cx="1469159" cy="646331"/>
          </a:xfrm>
          <a:prstGeom prst="rect">
            <a:avLst/>
          </a:prstGeom>
          <a:noFill/>
          <a:ln w="22225">
            <a:solidFill>
              <a:schemeClr val="accent1"/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Annotations</a:t>
            </a:r>
          </a:p>
        </p:txBody>
      </p:sp>
    </p:spTree>
    <p:extLst>
      <p:ext uri="{BB962C8B-B14F-4D97-AF65-F5344CB8AC3E}">
        <p14:creationId xmlns:p14="http://schemas.microsoft.com/office/powerpoint/2010/main" val="4181871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68DC9-45A4-9142-94CB-D00D79D4D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600205"/>
            <a:ext cx="10756900" cy="4525963"/>
          </a:xfrm>
        </p:spPr>
        <p:txBody>
          <a:bodyPr/>
          <a:lstStyle/>
          <a:p>
            <a:r>
              <a:rPr lang="en-US" dirty="0" err="1"/>
              <a:t>RefSeq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NCBI</a:t>
            </a:r>
            <a:r>
              <a:rPr lang="en-US" dirty="0"/>
              <a:t>'s Reference Sequence project, is a non-redundant, annotated set of sequences that serve as reference standards. They are derived from the </a:t>
            </a:r>
            <a:r>
              <a:rPr lang="en-US" dirty="0">
                <a:hlinkClick r:id="rId4"/>
              </a:rPr>
              <a:t>INSDC</a:t>
            </a:r>
            <a:r>
              <a:rPr lang="en-US" dirty="0"/>
              <a:t> databases and include chromosomes, complete genomes (plasmids, organelles, viruses, archaea, bacteria, and eukaryotes), intermediate assembled genomic contigs, curated genomic regions, mRNAs, RNAs, and proteins</a:t>
            </a:r>
          </a:p>
        </p:txBody>
      </p:sp>
    </p:spTree>
    <p:extLst>
      <p:ext uri="{BB962C8B-B14F-4D97-AF65-F5344CB8AC3E}">
        <p14:creationId xmlns:p14="http://schemas.microsoft.com/office/powerpoint/2010/main" val="2777943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Tools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9A56B78-DA92-A047-9C9F-B292C9E6D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499" y="1600205"/>
            <a:ext cx="5260975" cy="4557403"/>
          </a:xfrm>
        </p:spPr>
        <p:txBody>
          <a:bodyPr>
            <a:normAutofit/>
          </a:bodyPr>
          <a:lstStyle/>
          <a:p>
            <a:r>
              <a:rPr lang="en-US" dirty="0"/>
              <a:t>Gene finding (structural)</a:t>
            </a:r>
          </a:p>
          <a:p>
            <a:pPr lvl="1"/>
            <a:r>
              <a:rPr lang="en-US" dirty="0" err="1"/>
              <a:t>GeneMarkS</a:t>
            </a:r>
            <a:r>
              <a:rPr lang="en-US" dirty="0"/>
              <a:t>	</a:t>
            </a:r>
          </a:p>
          <a:p>
            <a:pPr lvl="1"/>
            <a:r>
              <a:rPr lang="en-US" dirty="0"/>
              <a:t>Glimmer</a:t>
            </a:r>
          </a:p>
          <a:p>
            <a:pPr lvl="1"/>
            <a:r>
              <a:rPr lang="en-US" dirty="0"/>
              <a:t>Prodigal</a:t>
            </a:r>
          </a:p>
          <a:p>
            <a:pPr lvl="1"/>
            <a:r>
              <a:rPr lang="en-US" dirty="0" err="1"/>
              <a:t>tRNAscan</a:t>
            </a:r>
            <a:r>
              <a:rPr lang="en-US" dirty="0"/>
              <a:t>-SE</a:t>
            </a:r>
          </a:p>
          <a:p>
            <a:pPr lvl="1"/>
            <a:r>
              <a:rPr lang="en-US" dirty="0" err="1"/>
              <a:t>Rfam</a:t>
            </a:r>
            <a:endParaRPr lang="en-US" dirty="0"/>
          </a:p>
          <a:p>
            <a:pPr lvl="1"/>
            <a:r>
              <a:rPr lang="en-US" dirty="0" err="1"/>
              <a:t>RNAmmer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DA4DC99A-A5F9-2B40-9F70-C892ADA4003C}"/>
              </a:ext>
            </a:extLst>
          </p:cNvPr>
          <p:cNvSpPr txBox="1">
            <a:spLocks/>
          </p:cNvSpPr>
          <p:nvPr/>
        </p:nvSpPr>
        <p:spPr>
          <a:xfrm>
            <a:off x="6921499" y="1600205"/>
            <a:ext cx="4441826" cy="45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Functional</a:t>
            </a:r>
          </a:p>
          <a:p>
            <a:pPr lvl="1"/>
            <a:r>
              <a:rPr lang="en-US" dirty="0"/>
              <a:t>Blast</a:t>
            </a:r>
          </a:p>
          <a:p>
            <a:pPr lvl="1"/>
            <a:r>
              <a:rPr lang="en-US" dirty="0"/>
              <a:t>Comparing sequence to databases</a:t>
            </a:r>
          </a:p>
          <a:p>
            <a:r>
              <a:rPr lang="en-US" dirty="0"/>
              <a:t>All in one tools</a:t>
            </a:r>
          </a:p>
          <a:p>
            <a:pPr lvl="1"/>
            <a:r>
              <a:rPr lang="en-US" dirty="0"/>
              <a:t>RAST</a:t>
            </a:r>
          </a:p>
          <a:p>
            <a:pPr lvl="1"/>
            <a:r>
              <a:rPr lang="en-US" dirty="0"/>
              <a:t>NCBI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747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NCBI PGAP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E32359-7F3D-4B48-98FA-E0313CDF2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314450"/>
            <a:ext cx="4184601" cy="5543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667877-3126-BD40-B09E-F91414350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272" y="1523997"/>
            <a:ext cx="6082536" cy="422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64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NCBI PGAP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6A536C-228A-DA4E-95ED-6272F9417F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RefSeq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NCBI</a:t>
            </a:r>
            <a:r>
              <a:rPr lang="en-US" dirty="0"/>
              <a:t>'s Reference Sequence project, is a non-redundant, annotated set of sequences that serve as reference standards. They are derived from the </a:t>
            </a:r>
            <a:r>
              <a:rPr lang="en-US" dirty="0">
                <a:hlinkClick r:id="rId4"/>
              </a:rPr>
              <a:t>INSDC</a:t>
            </a:r>
            <a:r>
              <a:rPr lang="en-US" dirty="0"/>
              <a:t> databases and include chromosomes, complete genomes (plasmids, organelles, viruses, archaea, bacteria, and eukaryotes), intermediate assembled genomic contigs, curated genomic regions, mRNAs, RNAs, and proteins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E953CA-6185-1B47-B00F-267E94501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576" y="1362075"/>
            <a:ext cx="5255374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14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NCBI PGAP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D1BE5-910B-334F-BE33-65CB4F056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233" y="1276350"/>
            <a:ext cx="776811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96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NCBI PGAP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71C24-05DA-704C-93BB-1D1B49C89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778" y="1315706"/>
            <a:ext cx="8368343" cy="554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99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B96B5-BD1F-EA40-8C55-21E59F9D2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77" y="1334918"/>
            <a:ext cx="10813997" cy="524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6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500" y="1482218"/>
            <a:ext cx="10756900" cy="5014447"/>
          </a:xfrm>
        </p:spPr>
        <p:txBody>
          <a:bodyPr/>
          <a:lstStyle/>
          <a:p>
            <a:r>
              <a:rPr lang="en-US" dirty="0"/>
              <a:t>Introduction to genome assembly</a:t>
            </a:r>
          </a:p>
          <a:p>
            <a:pPr lvl="1"/>
            <a:r>
              <a:rPr lang="en-US" dirty="0"/>
              <a:t>De novo vs reference guided</a:t>
            </a:r>
          </a:p>
          <a:p>
            <a:pPr lvl="1"/>
            <a:r>
              <a:rPr lang="en-US" dirty="0"/>
              <a:t>Background of de novo assembly algorithm – De </a:t>
            </a:r>
            <a:r>
              <a:rPr lang="en-US" dirty="0" err="1"/>
              <a:t>Bruijn</a:t>
            </a:r>
            <a:r>
              <a:rPr lang="en-US" dirty="0"/>
              <a:t> Graphs</a:t>
            </a:r>
          </a:p>
          <a:p>
            <a:pPr lvl="1"/>
            <a:r>
              <a:rPr lang="en-US" dirty="0"/>
              <a:t>Hands on - genome assembly of </a:t>
            </a:r>
            <a:r>
              <a:rPr lang="en-US" i="1" dirty="0" err="1"/>
              <a:t>Coxiella</a:t>
            </a:r>
            <a:r>
              <a:rPr lang="en-US" i="1" dirty="0"/>
              <a:t> </a:t>
            </a:r>
            <a:r>
              <a:rPr lang="en-US" i="1" dirty="0" err="1"/>
              <a:t>burnetii</a:t>
            </a:r>
            <a:r>
              <a:rPr lang="en-US" i="1" dirty="0"/>
              <a:t> </a:t>
            </a:r>
            <a:r>
              <a:rPr lang="en-US" dirty="0"/>
              <a:t>genome</a:t>
            </a:r>
          </a:p>
          <a:p>
            <a:r>
              <a:rPr lang="en-US" dirty="0"/>
              <a:t>Introduction to prokaryote genome annotation</a:t>
            </a:r>
          </a:p>
          <a:p>
            <a:pPr lvl="1"/>
            <a:r>
              <a:rPr lang="en-US" dirty="0"/>
              <a:t>Structural vs Functional</a:t>
            </a:r>
          </a:p>
          <a:p>
            <a:pPr lvl="1"/>
            <a:r>
              <a:rPr lang="en-US" dirty="0"/>
              <a:t>RAST and PGAP at NCBI</a:t>
            </a:r>
          </a:p>
          <a:p>
            <a:pPr lvl="1"/>
            <a:r>
              <a:rPr lang="en-US" dirty="0"/>
              <a:t>Hands on – submission to RAST</a:t>
            </a:r>
          </a:p>
        </p:txBody>
      </p:sp>
    </p:spTree>
    <p:extLst>
      <p:ext uri="{BB962C8B-B14F-4D97-AF65-F5344CB8AC3E}">
        <p14:creationId xmlns:p14="http://schemas.microsoft.com/office/powerpoint/2010/main" val="790397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 - Subsystems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49067-54CC-A34E-81C2-CD85CDD55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US" dirty="0"/>
              <a:t>In an initial stage, an expert in a biological topic integrates what is known from the literature producing a set of expert assertions, which include the assertions from the literature, as well as a far broader set based on judgement and extrapolation.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Bioinformatics tools are developed to project structured collections of expert assertions (rather than just the wet lab results captured in the literature) to new genomes.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58080E-5938-C941-BCE1-540F837D0ADD}"/>
              </a:ext>
            </a:extLst>
          </p:cNvPr>
          <p:cNvSpPr txBox="1"/>
          <p:nvPr/>
        </p:nvSpPr>
        <p:spPr>
          <a:xfrm>
            <a:off x="7534275" y="6126168"/>
            <a:ext cx="370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Aziz </a:t>
            </a:r>
            <a:r>
              <a:rPr lang="en-US" i="1" dirty="0"/>
              <a:t>et al.  </a:t>
            </a:r>
            <a:r>
              <a:rPr lang="en-US" dirty="0"/>
              <a:t>BMC Genomics 2008.  9:75</a:t>
            </a:r>
          </a:p>
        </p:txBody>
      </p:sp>
    </p:spTree>
    <p:extLst>
      <p:ext uri="{BB962C8B-B14F-4D97-AF65-F5344CB8AC3E}">
        <p14:creationId xmlns:p14="http://schemas.microsoft.com/office/powerpoint/2010/main" val="3020552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7A4E1-94C2-3141-8F11-D388B329CD55}"/>
              </a:ext>
            </a:extLst>
          </p:cNvPr>
          <p:cNvSpPr txBox="1"/>
          <p:nvPr/>
        </p:nvSpPr>
        <p:spPr>
          <a:xfrm>
            <a:off x="1514764" y="1514377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tRNAs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tRNAscan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-SE) and rRNAs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4D2F0-AA77-5C4F-90B4-16BDB20EB1E6}"/>
              </a:ext>
            </a:extLst>
          </p:cNvPr>
          <p:cNvSpPr txBox="1"/>
          <p:nvPr/>
        </p:nvSpPr>
        <p:spPr>
          <a:xfrm>
            <a:off x="1514763" y="2176255"/>
            <a:ext cx="567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Initial estimate structural calling GLIMMER2 - putative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E5721-EFFE-4540-B57A-BE3B0E515D71}"/>
              </a:ext>
            </a:extLst>
          </p:cNvPr>
          <p:cNvSpPr txBox="1"/>
          <p:nvPr/>
        </p:nvSpPr>
        <p:spPr>
          <a:xfrm>
            <a:off x="5914448" y="2738634"/>
            <a:ext cx="5015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small number of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FIGfams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(~10 genes)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 new genome for these representative genes, find nearest neighbor genomes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C32FE-B96E-714D-A793-720999D32ABD}"/>
              </a:ext>
            </a:extLst>
          </p:cNvPr>
          <p:cNvSpPr txBox="1"/>
          <p:nvPr/>
        </p:nvSpPr>
        <p:spPr>
          <a:xfrm>
            <a:off x="1514763" y="3820342"/>
            <a:ext cx="948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FIGfams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from neighbors, search new genome.  Putative genes to determined genes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5BDF4E-5E85-EF44-AFEF-F4DF25D22250}"/>
              </a:ext>
            </a:extLst>
          </p:cNvPr>
          <p:cNvSpPr txBox="1"/>
          <p:nvPr/>
        </p:nvSpPr>
        <p:spPr>
          <a:xfrm>
            <a:off x="1514763" y="4520999"/>
            <a:ext cx="809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determined genes (~90%) as training set to re-call genes in new genome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03092A-7622-4545-8FA1-0B8BB996AFA8}"/>
              </a:ext>
            </a:extLst>
          </p:cNvPr>
          <p:cNvSpPr txBox="1"/>
          <p:nvPr/>
        </p:nvSpPr>
        <p:spPr>
          <a:xfrm>
            <a:off x="1514763" y="5221657"/>
            <a:ext cx="53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putative genes are compared to ALL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FIGfams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F81072-0C24-7641-9F7D-BB28446F9225}"/>
              </a:ext>
            </a:extLst>
          </p:cNvPr>
          <p:cNvSpPr txBox="1"/>
          <p:nvPr/>
        </p:nvSpPr>
        <p:spPr>
          <a:xfrm>
            <a:off x="1514763" y="6036098"/>
            <a:ext cx="725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BLAST remaining putative to non-redundant, leftover are hypothetical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C72E1C4-BC67-3847-A38C-E082DA7D95DF}"/>
              </a:ext>
            </a:extLst>
          </p:cNvPr>
          <p:cNvCxnSpPr/>
          <p:nvPr/>
        </p:nvCxnSpPr>
        <p:spPr>
          <a:xfrm>
            <a:off x="3514725" y="1921597"/>
            <a:ext cx="0" cy="293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BA7913-446B-A34D-A593-13C6D069ACBC}"/>
              </a:ext>
            </a:extLst>
          </p:cNvPr>
          <p:cNvCxnSpPr/>
          <p:nvPr/>
        </p:nvCxnSpPr>
        <p:spPr>
          <a:xfrm>
            <a:off x="4002386" y="4189674"/>
            <a:ext cx="0" cy="293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67D74A6-7423-A247-B6D7-3289CD971A77}"/>
              </a:ext>
            </a:extLst>
          </p:cNvPr>
          <p:cNvCxnSpPr/>
          <p:nvPr/>
        </p:nvCxnSpPr>
        <p:spPr>
          <a:xfrm>
            <a:off x="4002386" y="4928220"/>
            <a:ext cx="0" cy="293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06B3AC-9A1F-B645-A6FA-08620A84BBF3}"/>
              </a:ext>
            </a:extLst>
          </p:cNvPr>
          <p:cNvCxnSpPr/>
          <p:nvPr/>
        </p:nvCxnSpPr>
        <p:spPr>
          <a:xfrm>
            <a:off x="4002386" y="5590989"/>
            <a:ext cx="0" cy="293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066CD3-E7BD-B641-9AA7-ABF38917C50A}"/>
              </a:ext>
            </a:extLst>
          </p:cNvPr>
          <p:cNvCxnSpPr>
            <a:cxnSpLocks/>
          </p:cNvCxnSpPr>
          <p:nvPr/>
        </p:nvCxnSpPr>
        <p:spPr>
          <a:xfrm>
            <a:off x="4351437" y="2593031"/>
            <a:ext cx="1208664" cy="474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99ED52-C834-8840-B0B6-D6145C022D30}"/>
              </a:ext>
            </a:extLst>
          </p:cNvPr>
          <p:cNvCxnSpPr>
            <a:cxnSpLocks/>
          </p:cNvCxnSpPr>
          <p:nvPr/>
        </p:nvCxnSpPr>
        <p:spPr>
          <a:xfrm flipH="1">
            <a:off x="4351437" y="3292220"/>
            <a:ext cx="1208664" cy="490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603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- annotation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B8E3A-3442-6649-9FC2-A32450341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de novo assembled genome to RAST server</a:t>
            </a:r>
          </a:p>
          <a:p>
            <a:r>
              <a:rPr lang="en-US" dirty="0"/>
              <a:t>Compare RAST annotation vs PGAP</a:t>
            </a:r>
          </a:p>
          <a:p>
            <a:r>
              <a:rPr lang="en-US" dirty="0"/>
              <a:t>Briefly view RAST server contents</a:t>
            </a:r>
          </a:p>
          <a:p>
            <a:pPr lvl="1"/>
            <a:r>
              <a:rPr lang="en-US" dirty="0"/>
              <a:t>Seed viewer</a:t>
            </a:r>
          </a:p>
        </p:txBody>
      </p:sp>
    </p:spTree>
    <p:extLst>
      <p:ext uri="{BB962C8B-B14F-4D97-AF65-F5344CB8AC3E}">
        <p14:creationId xmlns:p14="http://schemas.microsoft.com/office/powerpoint/2010/main" val="3081344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Guided vs De Novo</a:t>
            </a:r>
          </a:p>
        </p:txBody>
      </p:sp>
      <p:pic>
        <p:nvPicPr>
          <p:cNvPr id="13" name="whole_coverage.jpg">
            <a:extLst>
              <a:ext uri="{FF2B5EF4-FFF2-40B4-BE49-F238E27FC236}">
                <a16:creationId xmlns:a16="http://schemas.microsoft.com/office/drawing/2014/main" id="{B029C81F-EB9F-9E45-A180-A651F6379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4127" y="1874494"/>
            <a:ext cx="10415035" cy="1383522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7C9FDE-977A-C841-896B-ABE248FAD364}"/>
              </a:ext>
            </a:extLst>
          </p:cNvPr>
          <p:cNvSpPr txBox="1"/>
          <p:nvPr/>
        </p:nvSpPr>
        <p:spPr>
          <a:xfrm>
            <a:off x="1472358" y="1351274"/>
            <a:ext cx="9866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Reference guided has a known genome sequence to align to</a:t>
            </a:r>
          </a:p>
        </p:txBody>
      </p:sp>
      <p:pic>
        <p:nvPicPr>
          <p:cNvPr id="17" name="deletion_reads.tiff">
            <a:extLst>
              <a:ext uri="{FF2B5EF4-FFF2-40B4-BE49-F238E27FC236}">
                <a16:creationId xmlns:a16="http://schemas.microsoft.com/office/drawing/2014/main" id="{22D0FA34-9F61-A649-85CD-D9D207D4D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97363" y="3434594"/>
            <a:ext cx="7611415" cy="31513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68756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Guided vs De Novo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7C9FDE-977A-C841-896B-ABE248FAD364}"/>
              </a:ext>
            </a:extLst>
          </p:cNvPr>
          <p:cNvSpPr txBox="1"/>
          <p:nvPr/>
        </p:nvSpPr>
        <p:spPr>
          <a:xfrm>
            <a:off x="1139072" y="1522190"/>
            <a:ext cx="10325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 novo is assembling a genome sequence without a reference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B66D3-14D1-D543-A28B-B60FEABA2205}"/>
              </a:ext>
            </a:extLst>
          </p:cNvPr>
          <p:cNvSpPr txBox="1"/>
          <p:nvPr/>
        </p:nvSpPr>
        <p:spPr>
          <a:xfrm>
            <a:off x="5615493" y="3845222"/>
            <a:ext cx="4988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924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guided vs De novo</a:t>
            </a:r>
          </a:p>
        </p:txBody>
      </p:sp>
      <p:pic>
        <p:nvPicPr>
          <p:cNvPr id="30" name="coverge_maq.tiff">
            <a:extLst>
              <a:ext uri="{FF2B5EF4-FFF2-40B4-BE49-F238E27FC236}">
                <a16:creationId xmlns:a16="http://schemas.microsoft.com/office/drawing/2014/main" id="{E66D3DA5-CDF5-3B4F-8138-BB0884302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03665" y="2807389"/>
            <a:ext cx="5037231" cy="132887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65F0DE-FA48-2949-A751-50CE023AF51E}"/>
              </a:ext>
            </a:extLst>
          </p:cNvPr>
          <p:cNvSpPr/>
          <p:nvPr/>
        </p:nvSpPr>
        <p:spPr>
          <a:xfrm>
            <a:off x="7954280" y="1718103"/>
            <a:ext cx="1516911" cy="418213"/>
          </a:xfrm>
          <a:prstGeom prst="rect">
            <a:avLst/>
          </a:prstGeom>
          <a:noFill/>
          <a:ln w="2222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37CAA-3BD4-314B-97E9-E0B402FE476F}"/>
              </a:ext>
            </a:extLst>
          </p:cNvPr>
          <p:cNvSpPr txBox="1"/>
          <p:nvPr/>
        </p:nvSpPr>
        <p:spPr>
          <a:xfrm>
            <a:off x="8190797" y="174254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 novo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E577E2-04E0-0140-95F3-EABA50D8EDB4}"/>
              </a:ext>
            </a:extLst>
          </p:cNvPr>
          <p:cNvSpPr/>
          <p:nvPr/>
        </p:nvSpPr>
        <p:spPr>
          <a:xfrm>
            <a:off x="1905713" y="1742543"/>
            <a:ext cx="2121246" cy="418213"/>
          </a:xfrm>
          <a:prstGeom prst="rect">
            <a:avLst/>
          </a:prstGeom>
          <a:noFill/>
          <a:ln w="2222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F2C5CC-088D-2747-AAD1-111C929EFA9F}"/>
              </a:ext>
            </a:extLst>
          </p:cNvPr>
          <p:cNvSpPr txBox="1"/>
          <p:nvPr/>
        </p:nvSpPr>
        <p:spPr>
          <a:xfrm>
            <a:off x="2021281" y="1766983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Reference guided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37ECA9-1DA6-C048-BD0A-6E0BC493032C}"/>
              </a:ext>
            </a:extLst>
          </p:cNvPr>
          <p:cNvSpPr txBox="1"/>
          <p:nvPr/>
        </p:nvSpPr>
        <p:spPr>
          <a:xfrm>
            <a:off x="4142526" y="174254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bowtie2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049F13-8878-3F49-8EFD-51315D621F24}"/>
              </a:ext>
            </a:extLst>
          </p:cNvPr>
          <p:cNvSpPr txBox="1"/>
          <p:nvPr/>
        </p:nvSpPr>
        <p:spPr>
          <a:xfrm>
            <a:off x="9579521" y="1742543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spades</a:t>
            </a:r>
          </a:p>
        </p:txBody>
      </p:sp>
      <p:pic>
        <p:nvPicPr>
          <p:cNvPr id="39" name="example_contig_mapped.tiff">
            <a:extLst>
              <a:ext uri="{FF2B5EF4-FFF2-40B4-BE49-F238E27FC236}">
                <a16:creationId xmlns:a16="http://schemas.microsoft.com/office/drawing/2014/main" id="{D4B11161-4D9C-E14B-9D47-02FD0FFE6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36292" y="4734011"/>
            <a:ext cx="7709009" cy="430504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BDA180-BE39-2342-9DC0-6150D26F85D8}"/>
              </a:ext>
            </a:extLst>
          </p:cNvPr>
          <p:cNvCxnSpPr/>
          <p:nvPr/>
        </p:nvCxnSpPr>
        <p:spPr>
          <a:xfrm>
            <a:off x="8802168" y="2392822"/>
            <a:ext cx="0" cy="20509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2584B57-7030-8B4B-9FDB-BF0697A06CEE}"/>
              </a:ext>
            </a:extLst>
          </p:cNvPr>
          <p:cNvCxnSpPr>
            <a:cxnSpLocks/>
          </p:cNvCxnSpPr>
          <p:nvPr/>
        </p:nvCxnSpPr>
        <p:spPr>
          <a:xfrm>
            <a:off x="2186299" y="2392822"/>
            <a:ext cx="0" cy="25242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8B7321B3-5D5E-3C4F-8C93-02B24C766395}"/>
              </a:ext>
            </a:extLst>
          </p:cNvPr>
          <p:cNvSpPr/>
          <p:nvPr/>
        </p:nvSpPr>
        <p:spPr>
          <a:xfrm>
            <a:off x="1135772" y="5067291"/>
            <a:ext cx="2352760" cy="522194"/>
          </a:xfrm>
          <a:prstGeom prst="rect">
            <a:avLst/>
          </a:prstGeom>
          <a:noFill/>
          <a:ln w="22225"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22AF6A-E73B-E24D-898C-9C18F6D8CDD3}"/>
              </a:ext>
            </a:extLst>
          </p:cNvPr>
          <p:cNvSpPr txBox="1"/>
          <p:nvPr/>
        </p:nvSpPr>
        <p:spPr>
          <a:xfrm>
            <a:off x="1173228" y="5141884"/>
            <a:ext cx="239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First round assembly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46DADA-DA0D-A644-8FDB-74ACF9BAA7E6}"/>
              </a:ext>
            </a:extLst>
          </p:cNvPr>
          <p:cNvSpPr txBox="1"/>
          <p:nvPr/>
        </p:nvSpPr>
        <p:spPr>
          <a:xfrm>
            <a:off x="4632403" y="5511216"/>
            <a:ext cx="666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Fill in gaps in reference guided assembly using de novo contigs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9977C771-9884-8541-B7C8-63E5C51025B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222" y="3159451"/>
            <a:ext cx="2985326" cy="52984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336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Novo Assembly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68DC9-45A4-9142-94CB-D00D79D4D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Novel genomes</a:t>
            </a:r>
          </a:p>
          <a:p>
            <a:pPr lvl="1"/>
            <a:r>
              <a:rPr lang="en-US" dirty="0"/>
              <a:t>Metagenomics</a:t>
            </a:r>
          </a:p>
          <a:p>
            <a:pPr lvl="1"/>
            <a:r>
              <a:rPr lang="en-US" dirty="0"/>
              <a:t>Variants</a:t>
            </a:r>
          </a:p>
          <a:p>
            <a:pPr lvl="1"/>
            <a:r>
              <a:rPr lang="en-US" dirty="0"/>
              <a:t>Transcriptomics</a:t>
            </a:r>
          </a:p>
          <a:p>
            <a:pPr lvl="2"/>
            <a:r>
              <a:rPr lang="en-US" dirty="0"/>
              <a:t>Trinity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7F7C2-7C19-174C-AC1A-8954CF4B5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327" y="1608469"/>
            <a:ext cx="1447800" cy="1447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9DB726-C5D8-D445-8764-98942E444825}"/>
              </a:ext>
            </a:extLst>
          </p:cNvPr>
          <p:cNvSpPr txBox="1"/>
          <p:nvPr/>
        </p:nvSpPr>
        <p:spPr>
          <a:xfrm>
            <a:off x="8483599" y="3244442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NIH Human Microbiome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18B75-8D02-184B-AC73-CD510D388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810" y="1524005"/>
            <a:ext cx="2429510" cy="1616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847299-2424-0E43-8958-1F792E685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320" y="4076546"/>
            <a:ext cx="2286000" cy="2286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47EA8B-1E54-E94D-A393-25A775DFB169}"/>
              </a:ext>
            </a:extLst>
          </p:cNvPr>
          <p:cNvSpPr txBox="1"/>
          <p:nvPr/>
        </p:nvSpPr>
        <p:spPr>
          <a:xfrm>
            <a:off x="8074772" y="5219546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Oceanic Metagenomics Collection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A14C2-3EFB-2D4E-AC75-C862BC386344}"/>
              </a:ext>
            </a:extLst>
          </p:cNvPr>
          <p:cNvSpPr txBox="1"/>
          <p:nvPr/>
        </p:nvSpPr>
        <p:spPr>
          <a:xfrm>
            <a:off x="5917433" y="324444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Multi-National</a:t>
            </a:r>
          </a:p>
        </p:txBody>
      </p:sp>
    </p:spTree>
    <p:extLst>
      <p:ext uri="{BB962C8B-B14F-4D97-AF65-F5344CB8AC3E}">
        <p14:creationId xmlns:p14="http://schemas.microsoft.com/office/powerpoint/2010/main" val="932396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Alignment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3DE5E-B4F7-EA4E-881D-2894476C5966}"/>
              </a:ext>
            </a:extLst>
          </p:cNvPr>
          <p:cNvSpPr/>
          <p:nvPr/>
        </p:nvSpPr>
        <p:spPr>
          <a:xfrm>
            <a:off x="4562272" y="4046706"/>
            <a:ext cx="282102" cy="4182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9E5C1A-5ED4-5340-B76E-53CDA5692A52}"/>
              </a:ext>
            </a:extLst>
          </p:cNvPr>
          <p:cNvSpPr/>
          <p:nvPr/>
        </p:nvSpPr>
        <p:spPr>
          <a:xfrm>
            <a:off x="4713050" y="6218127"/>
            <a:ext cx="282102" cy="4182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B2CB75-5A20-E44B-9AD5-366DFA1C9748}"/>
              </a:ext>
            </a:extLst>
          </p:cNvPr>
          <p:cNvSpPr txBox="1"/>
          <p:nvPr/>
        </p:nvSpPr>
        <p:spPr>
          <a:xfrm>
            <a:off x="1215959" y="1572439"/>
            <a:ext cx="7580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Assembly method used for Sanger sequencing – Cap3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8CE642-DCB2-4541-BAC8-EBD71AA1BB0B}"/>
              </a:ext>
            </a:extLst>
          </p:cNvPr>
          <p:cNvSpPr/>
          <p:nvPr/>
        </p:nvSpPr>
        <p:spPr>
          <a:xfrm>
            <a:off x="964931" y="4833730"/>
            <a:ext cx="11227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TGAAAATGTAGCAGAAGATTGTCTCAAGAACGGACTTATTCTTGAGAGTGCTGCCCACAATGTTAGTGAGGTTGAACTT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61A0F-6D0B-004A-A004-A1516D95C167}"/>
              </a:ext>
            </a:extLst>
          </p:cNvPr>
          <p:cNvSpPr/>
          <p:nvPr/>
        </p:nvSpPr>
        <p:spPr>
          <a:xfrm>
            <a:off x="825499" y="2741392"/>
            <a:ext cx="112270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TGAAAATGTAGCAGAAGATTGT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CCE9E9-95EC-B945-8FC4-65B4F6E1F3AD}"/>
              </a:ext>
            </a:extLst>
          </p:cNvPr>
          <p:cNvSpPr/>
          <p:nvPr/>
        </p:nvSpPr>
        <p:spPr>
          <a:xfrm>
            <a:off x="3023952" y="3055495"/>
            <a:ext cx="52542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GATTGTCTCAAGAACGGACTTATTCTTGAGAGTGC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774549-FDC5-EC4B-9253-F770A42E0E74}"/>
              </a:ext>
            </a:extLst>
          </p:cNvPr>
          <p:cNvSpPr/>
          <p:nvPr/>
        </p:nvSpPr>
        <p:spPr>
          <a:xfrm>
            <a:off x="3964291" y="3369000"/>
            <a:ext cx="63275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TCAAGAACGGACTTATTCTTGAGAGTGCTGCCCACAATGTTA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04F999-2C42-5B47-9ABF-490A5F4CBCED}"/>
              </a:ext>
            </a:extLst>
          </p:cNvPr>
          <p:cNvSpPr/>
          <p:nvPr/>
        </p:nvSpPr>
        <p:spPr>
          <a:xfrm>
            <a:off x="7998025" y="3658054"/>
            <a:ext cx="40545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GCCCACAATGTTAGTGAGGTTGAACTT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454CC6-0762-6C45-8138-5C77C30BA12A}"/>
              </a:ext>
            </a:extLst>
          </p:cNvPr>
          <p:cNvCxnSpPr/>
          <p:nvPr/>
        </p:nvCxnSpPr>
        <p:spPr>
          <a:xfrm>
            <a:off x="6031149" y="4057558"/>
            <a:ext cx="0" cy="617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602ECB6-4F0D-9A41-8781-75F3E1F374BA}"/>
              </a:ext>
            </a:extLst>
          </p:cNvPr>
          <p:cNvSpPr txBox="1"/>
          <p:nvPr/>
        </p:nvSpPr>
        <p:spPr>
          <a:xfrm>
            <a:off x="2172594" y="5725047"/>
            <a:ext cx="831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Does not scale well computationally for Illumina sequencing</a:t>
            </a:r>
          </a:p>
        </p:txBody>
      </p:sp>
    </p:spTree>
    <p:extLst>
      <p:ext uri="{BB962C8B-B14F-4D97-AF65-F5344CB8AC3E}">
        <p14:creationId xmlns:p14="http://schemas.microsoft.com/office/powerpoint/2010/main" val="4020400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Bruijn</a:t>
            </a:r>
            <a:r>
              <a:rPr lang="en-US" dirty="0"/>
              <a:t> Graphs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70D9E9-15EA-754E-BE94-F97D58DEA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204" y="1371600"/>
            <a:ext cx="5497492" cy="53113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94D9A5-6BBF-9D48-9C28-5BF70C171FA1}"/>
              </a:ext>
            </a:extLst>
          </p:cNvPr>
          <p:cNvSpPr txBox="1"/>
          <p:nvPr/>
        </p:nvSpPr>
        <p:spPr>
          <a:xfrm>
            <a:off x="8686801" y="5924145"/>
            <a:ext cx="324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Chaisson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et al, </a:t>
            </a:r>
          </a:p>
          <a:p>
            <a:r>
              <a:rPr lang="en-US" dirty="0"/>
              <a:t>Genome Res. 2009. 19: 336-346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A3DE5E-B4F7-EA4E-881D-2894476C5966}"/>
              </a:ext>
            </a:extLst>
          </p:cNvPr>
          <p:cNvSpPr/>
          <p:nvPr/>
        </p:nvSpPr>
        <p:spPr>
          <a:xfrm>
            <a:off x="4562272" y="4046706"/>
            <a:ext cx="282102" cy="4182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9E5C1A-5ED4-5340-B76E-53CDA5692A52}"/>
              </a:ext>
            </a:extLst>
          </p:cNvPr>
          <p:cNvSpPr/>
          <p:nvPr/>
        </p:nvSpPr>
        <p:spPr>
          <a:xfrm>
            <a:off x="4713050" y="6218127"/>
            <a:ext cx="282102" cy="4182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32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6b6a75c0-8068-4b07-98cd-ab24caf00bf2" xsi:nil="true"/>
    <Status xmlns="6b6a75c0-8068-4b07-98cd-ab24caf00bf2">Draft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D97383875710458463EDA0E89A10EA" ma:contentTypeVersion="2" ma:contentTypeDescription="Create a new document." ma:contentTypeScope="" ma:versionID="2f960dcec338e100cd6466dab9018ec3">
  <xsd:schema xmlns:xsd="http://www.w3.org/2001/XMLSchema" xmlns:xs="http://www.w3.org/2001/XMLSchema" xmlns:p="http://schemas.microsoft.com/office/2006/metadata/properties" xmlns:ns2="6b6a75c0-8068-4b07-98cd-ab24caf00bf2" targetNamespace="http://schemas.microsoft.com/office/2006/metadata/properties" ma:root="true" ma:fieldsID="324511019646d6bfe3804cb9728f2e9d" ns2:_="">
    <xsd:import namespace="6b6a75c0-8068-4b07-98cd-ab24caf00bf2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6a75c0-8068-4b07-98cd-ab24caf00bf2" elementFormDefault="qualified">
    <xsd:import namespace="http://schemas.microsoft.com/office/2006/documentManagement/types"/>
    <xsd:import namespace="http://schemas.microsoft.com/office/infopath/2007/PartnerControls"/>
    <xsd:element name="Description0" ma:index="8" nillable="true" ma:displayName="Description" ma:internalName="Description0">
      <xsd:simpleType>
        <xsd:restriction base="dms:Note">
          <xsd:maxLength value="255"/>
        </xsd:restriction>
      </xsd:simpleType>
    </xsd:element>
    <xsd:element name="Status" ma:index="9" nillable="true" ma:displayName="Status" ma:default="Draft" ma:format="Dropdown" ma:internalName="Status">
      <xsd:simpleType>
        <xsd:restriction base="dms:Choice">
          <xsd:enumeration value="Draft"/>
          <xsd:enumeration value="Submitted for Review"/>
          <xsd:enumeration value="Accepted"/>
          <xsd:enumeration value="Final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5FC393-EF8D-4A21-970E-189614C3D44B}">
  <ds:schemaRefs>
    <ds:schemaRef ds:uri="6b6a75c0-8068-4b07-98cd-ab24caf00bf2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3619761-5E5C-44E7-8C39-16880BF6C9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6a75c0-8068-4b07-98cd-ab24caf00b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66A8B3-772A-402D-8FE3-184E2FE2E1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10507</TotalTime>
  <Words>930</Words>
  <Application>Microsoft Macintosh PowerPoint</Application>
  <PresentationFormat>Widescreen</PresentationFormat>
  <Paragraphs>230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Presentation</vt:lpstr>
      <vt:lpstr>Today’s Instructor</vt:lpstr>
      <vt:lpstr>Outline</vt:lpstr>
      <vt:lpstr>Reference Guided vs De Novo</vt:lpstr>
      <vt:lpstr>Reference Guided vs De Novo</vt:lpstr>
      <vt:lpstr>Reference guided vs De novo</vt:lpstr>
      <vt:lpstr>De Novo Assembly Applications</vt:lpstr>
      <vt:lpstr>Greedy Alignment</vt:lpstr>
      <vt:lpstr>De Bruijn Graphs</vt:lpstr>
      <vt:lpstr>List of Assemblers</vt:lpstr>
      <vt:lpstr>Assembler Performance</vt:lpstr>
      <vt:lpstr>Good Assemblies</vt:lpstr>
      <vt:lpstr>Issues with De Novo Assembly</vt:lpstr>
      <vt:lpstr>Genome Assembly Workflow</vt:lpstr>
      <vt:lpstr>De Novo Approach</vt:lpstr>
      <vt:lpstr>Scaffolding</vt:lpstr>
      <vt:lpstr>Quality of Assembly</vt:lpstr>
      <vt:lpstr>Hands on – De Novo Assembly</vt:lpstr>
      <vt:lpstr>Genome Annotation</vt:lpstr>
      <vt:lpstr>Annotation - Basics</vt:lpstr>
      <vt:lpstr>Structural Annotation</vt:lpstr>
      <vt:lpstr>Functional Annotation</vt:lpstr>
      <vt:lpstr>Functional Annotation</vt:lpstr>
      <vt:lpstr>Annotation Tools</vt:lpstr>
      <vt:lpstr>NCBI PGAP</vt:lpstr>
      <vt:lpstr>NCBI PGAP</vt:lpstr>
      <vt:lpstr>NCBI PGAP</vt:lpstr>
      <vt:lpstr>NCBI PGAP</vt:lpstr>
      <vt:lpstr>RAST</vt:lpstr>
      <vt:lpstr>RAST - Subsystems</vt:lpstr>
      <vt:lpstr>RAST</vt:lpstr>
      <vt:lpstr>Hands on - annotation </vt:lpstr>
    </vt:vector>
  </TitlesOfParts>
  <Company>NIH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Karlynn Noble;meghan.coakley@nih.gov</dc:creator>
  <cp:lastModifiedBy>Jeffrey, Brendan (NIH/NIAID) [C]</cp:lastModifiedBy>
  <cp:revision>418</cp:revision>
  <cp:lastPrinted>2015-05-28T13:25:58Z</cp:lastPrinted>
  <dcterms:created xsi:type="dcterms:W3CDTF">2015-04-15T14:43:01Z</dcterms:created>
  <dcterms:modified xsi:type="dcterms:W3CDTF">2018-08-20T19:41:52Z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0x0101001FD97383875710458463EDA0E89A10EA</vt:lpwstr>
  </property>
</Properties>
</file>